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02E35F-7001-A9CD-1CDF-38AB48389550}" name="Marino, Joe" initials="MJ" userId="S::jmarino5@bwh.harvard.edu::3e00b5bb-d9dc-4e3a-830d-4bb11b4e7d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, Timothy M." initials="BTM" lastIdx="1" clrIdx="0">
    <p:extLst>
      <p:ext uri="{19B8F6BF-5375-455C-9EA6-DF929625EA0E}">
        <p15:presenceInfo xmlns:p15="http://schemas.microsoft.com/office/powerpoint/2012/main" userId="S-1-5-21-8915387-943144406-1916815836-88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58"/>
    <a:srgbClr val="C9177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9" d="100"/>
          <a:sy n="69" d="100"/>
        </p:scale>
        <p:origin x="1564" y="-1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3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C031-1988-44DE-942E-F9BCEC6DC4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0E4A-92B9-4352-8993-C8F81732F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bwhstepu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E9033-5498-473C-AE16-E4C22D1218FF}"/>
              </a:ext>
            </a:extLst>
          </p:cNvPr>
          <p:cNvSpPr/>
          <p:nvPr/>
        </p:nvSpPr>
        <p:spPr>
          <a:xfrm>
            <a:off x="-16559" y="0"/>
            <a:ext cx="6874559" cy="1338169"/>
          </a:xfrm>
          <a:prstGeom prst="rect">
            <a:avLst/>
          </a:prstGeom>
          <a:solidFill>
            <a:srgbClr val="143158"/>
          </a:solidFill>
          <a:ln>
            <a:solidFill>
              <a:srgbClr val="143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6E8C5-590E-4CE9-BD6F-AC4B2F254FB5}"/>
              </a:ext>
            </a:extLst>
          </p:cNvPr>
          <p:cNvSpPr txBox="1"/>
          <p:nvPr/>
        </p:nvSpPr>
        <p:spPr>
          <a:xfrm>
            <a:off x="3055241" y="177494"/>
            <a:ext cx="356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C000"/>
                </a:solidFill>
              </a:rPr>
              <a:t>Free virtual wellness challenge for charity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6959CB-273D-6E8E-A748-67C457F3E932}"/>
              </a:ext>
            </a:extLst>
          </p:cNvPr>
          <p:cNvGrpSpPr/>
          <p:nvPr/>
        </p:nvGrpSpPr>
        <p:grpSpPr>
          <a:xfrm>
            <a:off x="0" y="2506864"/>
            <a:ext cx="6858000" cy="1988070"/>
            <a:chOff x="-8268" y="2096559"/>
            <a:chExt cx="6858000" cy="19880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07C84E-E985-4B32-B85C-9B44B38B4327}"/>
                </a:ext>
              </a:extLst>
            </p:cNvPr>
            <p:cNvSpPr/>
            <p:nvPr/>
          </p:nvSpPr>
          <p:spPr>
            <a:xfrm>
              <a:off x="-8268" y="2096559"/>
              <a:ext cx="6858000" cy="1577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400" dirty="0">
                <a:solidFill>
                  <a:srgbClr val="143158"/>
                </a:solidFill>
              </a:endParaRPr>
            </a:p>
            <a:p>
              <a:pPr algn="ctr"/>
              <a:r>
                <a:rPr lang="en-US" sz="2200" b="1" i="1" dirty="0">
                  <a:solidFill>
                    <a:srgbClr val="C9177E"/>
                  </a:solidFill>
                </a:rPr>
                <a:t>Help us hit 700 million steps to support trauma survivors!</a:t>
              </a:r>
            </a:p>
            <a:p>
              <a:pPr algn="ctr"/>
              <a:endParaRPr lang="en-US" sz="800" b="1" i="1" dirty="0">
                <a:solidFill>
                  <a:srgbClr val="C9177E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500" b="1" dirty="0">
                  <a:solidFill>
                    <a:srgbClr val="143158"/>
                  </a:solidFill>
                </a:rPr>
                <a:t>The Gillian Reny Stepping Strong Center at Brigham and Women’s Hospital </a:t>
              </a:r>
              <a:r>
                <a:rPr lang="en-US" sz="1500" dirty="0">
                  <a:solidFill>
                    <a:srgbClr val="143158"/>
                  </a:solidFill>
                </a:rPr>
                <a:t>invites you to </a:t>
              </a:r>
              <a:r>
                <a:rPr lang="en-US" sz="1500" b="1" dirty="0">
                  <a:solidFill>
                    <a:srgbClr val="143158"/>
                  </a:solidFill>
                </a:rPr>
                <a:t>join in this</a:t>
              </a:r>
              <a:r>
                <a:rPr lang="en-US" sz="1500" dirty="0">
                  <a:solidFill>
                    <a:srgbClr val="143158"/>
                  </a:solidFill>
                </a:rPr>
                <a:t> </a:t>
              </a:r>
              <a:r>
                <a:rPr lang="en-US" sz="1500" b="1" dirty="0">
                  <a:solidFill>
                    <a:srgbClr val="143158"/>
                  </a:solidFill>
                </a:rPr>
                <a:t>May </a:t>
              </a:r>
              <a:r>
                <a:rPr lang="en-US" sz="1500" dirty="0">
                  <a:solidFill>
                    <a:srgbClr val="143158"/>
                  </a:solidFill>
                </a:rPr>
                <a:t>for the annual Step Up for Stepping Strong wellness challenge presented by Cigna Healthcare and Harvard Federal Credit Union to benefit trauma research and innovation.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146842-A9BB-45C0-A61A-2DE0E9B93035}"/>
                </a:ext>
              </a:extLst>
            </p:cNvPr>
            <p:cNvSpPr txBox="1"/>
            <p:nvPr/>
          </p:nvSpPr>
          <p:spPr>
            <a:xfrm>
              <a:off x="1534465" y="3684519"/>
              <a:ext cx="3741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9177E"/>
                  </a:solidFill>
                </a:rPr>
                <a:t>LEARN MORE @ </a:t>
              </a:r>
              <a:r>
                <a:rPr lang="en-US" sz="2000" b="1" dirty="0">
                  <a:solidFill>
                    <a:srgbClr val="143158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BWHStepUp.org</a:t>
              </a:r>
              <a:endParaRPr lang="en-US" sz="2000" b="1" dirty="0">
                <a:solidFill>
                  <a:srgbClr val="143158"/>
                </a:solidFill>
              </a:endParaRPr>
            </a:p>
          </p:txBody>
        </p:sp>
      </p:grpSp>
      <p:pic>
        <p:nvPicPr>
          <p:cNvPr id="19" name="Picture 18" descr="Text&#10;&#10;Description automatically generated with low confidence">
            <a:extLst>
              <a:ext uri="{FF2B5EF4-FFF2-40B4-BE49-F238E27FC236}">
                <a16:creationId xmlns:a16="http://schemas.microsoft.com/office/drawing/2014/main" id="{5E194CAE-A05E-492E-ADE4-93D3B852C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2" b="78773"/>
          <a:stretch/>
        </p:blipFill>
        <p:spPr>
          <a:xfrm>
            <a:off x="2127286" y="8766471"/>
            <a:ext cx="2603429" cy="3197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226B32-CB1D-40C3-84FA-A6B150187783}"/>
              </a:ext>
            </a:extLst>
          </p:cNvPr>
          <p:cNvCxnSpPr>
            <a:cxnSpLocks/>
          </p:cNvCxnSpPr>
          <p:nvPr/>
        </p:nvCxnSpPr>
        <p:spPr>
          <a:xfrm>
            <a:off x="-19419" y="2484535"/>
            <a:ext cx="6874559" cy="0"/>
          </a:xfrm>
          <a:prstGeom prst="line">
            <a:avLst/>
          </a:prstGeom>
          <a:ln w="69850" cmpd="dbl">
            <a:solidFill>
              <a:srgbClr val="1431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9798CA-505E-493E-B3DA-C51AA6FB2A24}"/>
              </a:ext>
            </a:extLst>
          </p:cNvPr>
          <p:cNvSpPr txBox="1"/>
          <p:nvPr/>
        </p:nvSpPr>
        <p:spPr>
          <a:xfrm>
            <a:off x="0" y="1494655"/>
            <a:ext cx="687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43158"/>
                </a:solidFill>
              </a:rPr>
              <a:t>JOIN THE GMHEC TEAM! </a:t>
            </a:r>
          </a:p>
          <a:p>
            <a:pPr algn="ctr"/>
            <a:r>
              <a:rPr lang="en-US" sz="2400" b="1" dirty="0">
                <a:solidFill>
                  <a:srgbClr val="143158"/>
                </a:solidFill>
              </a:rPr>
              <a:t>~ FREE &amp; EASY TO PARTICIPATE ~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79176C-D447-4873-FE90-0A95EFD41E77}"/>
              </a:ext>
            </a:extLst>
          </p:cNvPr>
          <p:cNvGrpSpPr/>
          <p:nvPr/>
        </p:nvGrpSpPr>
        <p:grpSpPr>
          <a:xfrm>
            <a:off x="136168" y="4837130"/>
            <a:ext cx="6563384" cy="3632999"/>
            <a:chOff x="147308" y="4778634"/>
            <a:chExt cx="6563384" cy="3632999"/>
          </a:xfrm>
        </p:grpSpPr>
        <p:pic>
          <p:nvPicPr>
            <p:cNvPr id="6" name="Picture 5" descr="A person walking down a street next to a fence&#10;&#10;Description automatically generated">
              <a:extLst>
                <a:ext uri="{FF2B5EF4-FFF2-40B4-BE49-F238E27FC236}">
                  <a16:creationId xmlns:a16="http://schemas.microsoft.com/office/drawing/2014/main" id="{081C1CB9-E29D-4F01-8954-C3D074BEA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6" r="19912"/>
            <a:stretch/>
          </p:blipFill>
          <p:spPr>
            <a:xfrm>
              <a:off x="4885155" y="4778634"/>
              <a:ext cx="1825537" cy="3632999"/>
            </a:xfrm>
            <a:prstGeom prst="rect">
              <a:avLst/>
            </a:prstGeom>
            <a:ln w="12700">
              <a:solidFill>
                <a:srgbClr val="143158"/>
              </a:solidFill>
            </a:ln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910C13CF-19B2-40A4-B571-E0A457A35878}"/>
                </a:ext>
              </a:extLst>
            </p:cNvPr>
            <p:cNvSpPr txBox="1">
              <a:spLocks/>
            </p:cNvSpPr>
            <p:nvPr/>
          </p:nvSpPr>
          <p:spPr>
            <a:xfrm>
              <a:off x="229878" y="5509137"/>
              <a:ext cx="4572707" cy="28018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4163" indent="-284163" algn="l">
                <a:buFont typeface="+mj-lt"/>
                <a:buAutoNum type="arabicPeriod"/>
              </a:pPr>
              <a:r>
                <a:rPr lang="en-US" b="1" dirty="0">
                  <a:solidFill>
                    <a:srgbClr val="C9177E"/>
                  </a:solidFill>
                </a:rPr>
                <a:t>Download MoveSpring app</a:t>
              </a:r>
            </a:p>
            <a:p>
              <a:pPr marL="515938" lvl="1" indent="-231775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43158"/>
                  </a:solidFill>
                </a:rPr>
                <a:t>If prompted, input code: STEPUP25</a:t>
              </a:r>
            </a:p>
            <a:p>
              <a:pPr marL="515938" lvl="1" indent="-231775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43158"/>
                  </a:solidFill>
                </a:rPr>
                <a:t>Confirm you’re with Brigham and Women’s </a:t>
              </a:r>
            </a:p>
            <a:p>
              <a:pPr marL="284163" indent="-284163" algn="l">
                <a:buFont typeface="+mj-lt"/>
                <a:buAutoNum type="arabicPeriod"/>
              </a:pPr>
              <a:r>
                <a:rPr lang="en-US" b="1" dirty="0">
                  <a:solidFill>
                    <a:srgbClr val="C9177E"/>
                  </a:solidFill>
                </a:rPr>
                <a:t>Create your account </a:t>
              </a:r>
            </a:p>
            <a:p>
              <a:pPr marL="284163" indent="-284163" algn="l">
                <a:buFont typeface="+mj-lt"/>
                <a:buAutoNum type="arabicPeriod"/>
              </a:pPr>
              <a:r>
                <a:rPr lang="en-US" b="1" dirty="0">
                  <a:solidFill>
                    <a:srgbClr val="C9177E"/>
                  </a:solidFill>
                </a:rPr>
                <a:t>Connect a fitness tracker or smartphone</a:t>
              </a:r>
            </a:p>
            <a:p>
              <a:pPr marL="515938" lvl="1" indent="-231775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43158"/>
                  </a:solidFill>
                </a:rPr>
                <a:t>Check the dashboard for Upcoming Challenges</a:t>
              </a:r>
            </a:p>
            <a:p>
              <a:pPr marL="515938" lvl="1" indent="-231775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143158"/>
                  </a:solidFill>
                </a:rPr>
                <a:t>Confirm you joined “Step Up for Stepping Strong 2024”</a:t>
              </a:r>
            </a:p>
            <a:p>
              <a:pPr marL="284163" indent="-284163" algn="l">
                <a:buFont typeface="+mj-lt"/>
                <a:buAutoNum type="arabicPeriod"/>
              </a:pPr>
              <a:r>
                <a:rPr lang="en-US" b="1" dirty="0">
                  <a:solidFill>
                    <a:srgbClr val="C9177E"/>
                  </a:solidFill>
                </a:rPr>
                <a:t>Join the GMHEC Team and Step Strong from May 1-31!</a:t>
              </a:r>
              <a:endParaRPr lang="en-US" sz="1600" dirty="0">
                <a:solidFill>
                  <a:srgbClr val="143158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07D82D-8424-4FDA-8A0D-1E60A7CB4CB6}"/>
                </a:ext>
              </a:extLst>
            </p:cNvPr>
            <p:cNvGrpSpPr/>
            <p:nvPr/>
          </p:nvGrpSpPr>
          <p:grpSpPr>
            <a:xfrm>
              <a:off x="147308" y="4778634"/>
              <a:ext cx="4572707" cy="525203"/>
              <a:chOff x="1362516" y="3627127"/>
              <a:chExt cx="4178460" cy="52520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C431C74-00B8-4190-8ED4-67502F19E2C5}"/>
                  </a:ext>
                </a:extLst>
              </p:cNvPr>
              <p:cNvSpPr/>
              <p:nvPr/>
            </p:nvSpPr>
            <p:spPr>
              <a:xfrm>
                <a:off x="1362516" y="3627127"/>
                <a:ext cx="4178460" cy="525203"/>
              </a:xfrm>
              <a:prstGeom prst="roundRect">
                <a:avLst/>
              </a:prstGeom>
              <a:solidFill>
                <a:srgbClr val="C9177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A9D12A-6729-4B07-A953-25C6F69392E1}"/>
                  </a:ext>
                </a:extLst>
              </p:cNvPr>
              <p:cNvSpPr txBox="1"/>
              <p:nvPr/>
            </p:nvSpPr>
            <p:spPr>
              <a:xfrm>
                <a:off x="1362516" y="3713694"/>
                <a:ext cx="4178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Join  the GMHEC Team by April 30! </a:t>
                </a:r>
              </a:p>
            </p:txBody>
          </p:sp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6FBA5D-D3AB-4AEC-BB7A-EE12C565BA38}"/>
              </a:ext>
            </a:extLst>
          </p:cNvPr>
          <p:cNvCxnSpPr>
            <a:cxnSpLocks/>
          </p:cNvCxnSpPr>
          <p:nvPr/>
        </p:nvCxnSpPr>
        <p:spPr>
          <a:xfrm>
            <a:off x="0" y="4626536"/>
            <a:ext cx="6874559" cy="0"/>
          </a:xfrm>
          <a:prstGeom prst="line">
            <a:avLst/>
          </a:prstGeom>
          <a:ln w="69850" cmpd="dbl">
            <a:solidFill>
              <a:srgbClr val="1431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962622-72DB-AF72-3526-0B1BD53E3B35}"/>
              </a:ext>
            </a:extLst>
          </p:cNvPr>
          <p:cNvGrpSpPr/>
          <p:nvPr/>
        </p:nvGrpSpPr>
        <p:grpSpPr>
          <a:xfrm>
            <a:off x="86330" y="57769"/>
            <a:ext cx="2469301" cy="1171607"/>
            <a:chOff x="86330" y="57769"/>
            <a:chExt cx="2469301" cy="11716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962ABA-70E3-4FD6-A1CA-FFDE3002A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b="35759"/>
            <a:stretch/>
          </p:blipFill>
          <p:spPr>
            <a:xfrm>
              <a:off x="123314" y="57769"/>
              <a:ext cx="2432317" cy="843512"/>
            </a:xfrm>
            <a:prstGeom prst="rect">
              <a:avLst/>
            </a:prstGeom>
          </p:spPr>
        </p:pic>
        <p:pic>
          <p:nvPicPr>
            <p:cNvPr id="13" name="Picture 12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CC5C52C4-5CA6-924C-3387-4649FA9C8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46" y="923609"/>
              <a:ext cx="536666" cy="2940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1880F-DCFE-F602-C330-09D3845CCBFC}"/>
                </a:ext>
              </a:extLst>
            </p:cNvPr>
            <p:cNvSpPr txBox="1"/>
            <p:nvPr/>
          </p:nvSpPr>
          <p:spPr>
            <a:xfrm>
              <a:off x="86330" y="866773"/>
              <a:ext cx="7198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>
                  <a:solidFill>
                    <a:schemeClr val="bg1"/>
                  </a:solidFill>
                </a:rPr>
                <a:t>Presented by</a:t>
              </a:r>
            </a:p>
          </p:txBody>
        </p:sp>
        <p:pic>
          <p:nvPicPr>
            <p:cNvPr id="17" name="Picture 16" descr="A black and white logo&#10;&#10;Description automatically generated">
              <a:extLst>
                <a:ext uri="{FF2B5EF4-FFF2-40B4-BE49-F238E27FC236}">
                  <a16:creationId xmlns:a16="http://schemas.microsoft.com/office/drawing/2014/main" id="{3B137C4C-C748-0143-FECB-8A887FB0A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795" y="951689"/>
              <a:ext cx="973350" cy="277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24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2633</TotalTime>
  <Words>142</Words>
  <Application>Microsoft Office PowerPoint</Application>
  <PresentationFormat>Letter Paper (8.5x11 in)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Dollar, Zachary Austin</dc:creator>
  <cp:lastModifiedBy>Rebecca Schubert</cp:lastModifiedBy>
  <cp:revision>107</cp:revision>
  <dcterms:created xsi:type="dcterms:W3CDTF">2018-11-13T15:16:34Z</dcterms:created>
  <dcterms:modified xsi:type="dcterms:W3CDTF">2025-04-03T13:42:48Z</dcterms:modified>
</cp:coreProperties>
</file>